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140457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3968136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281180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178952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10036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269197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116381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228810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1537999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16505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F2548A8-0B04-4EA6-95F2-5523C0503E13}" type="datetimeFigureOut">
              <a:rPr lang="ko-KR" altLang="en-US" smtClean="0"/>
              <a:pPr/>
              <a:t>2012-10-23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281522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548A8-0B04-4EA6-95F2-5523C0503E13}" type="datetimeFigureOut">
              <a:rPr lang="ko-KR" altLang="en-US" smtClean="0"/>
              <a:pPr/>
              <a:t>2012-10-23</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BFC6F-77CF-4A5B-AB8B-DF5E57EA0F9D}" type="slidenum">
              <a:rPr lang="ko-KR" altLang="en-US" smtClean="0"/>
              <a:pPr/>
              <a:t>‹#›</a:t>
            </a:fld>
            <a:endParaRPr lang="ko-KR" altLang="en-US"/>
          </a:p>
        </p:txBody>
      </p:sp>
    </p:spTree>
    <p:extLst>
      <p:ext uri="{BB962C8B-B14F-4D97-AF65-F5344CB8AC3E}">
        <p14:creationId xmlns="" xmlns:p14="http://schemas.microsoft.com/office/powerpoint/2010/main" val="3752914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pPr>
              <a:buNone/>
            </a:pPr>
            <a:r>
              <a:rPr lang="en-US" dirty="0" smtClean="0"/>
              <a:t>A well-balanced language course should consist of four roughly equal strands:</a:t>
            </a:r>
          </a:p>
          <a:p>
            <a:pPr lvl="0"/>
            <a:r>
              <a:rPr lang="en-US" dirty="0" smtClean="0"/>
              <a:t>Meaning-focused input</a:t>
            </a:r>
            <a:endParaRPr lang="ko-KR" altLang="en-US" dirty="0" smtClean="0"/>
          </a:p>
          <a:p>
            <a:pPr lvl="0"/>
            <a:r>
              <a:rPr lang="en-US" dirty="0" smtClean="0"/>
              <a:t>Meaning focused output</a:t>
            </a:r>
            <a:endParaRPr lang="ko-KR" altLang="en-US" dirty="0" smtClean="0"/>
          </a:p>
          <a:p>
            <a:pPr lvl="0"/>
            <a:r>
              <a:rPr lang="en-US" dirty="0" smtClean="0"/>
              <a:t>Language focused learning</a:t>
            </a:r>
            <a:endParaRPr lang="ko-KR" altLang="en-US" dirty="0" smtClean="0"/>
          </a:p>
          <a:p>
            <a:pPr lvl="0"/>
            <a:r>
              <a:rPr lang="en-US" dirty="0" smtClean="0"/>
              <a:t>Fluency development</a:t>
            </a:r>
            <a:endParaRPr lang="ko-KR" altLang="en-US" dirty="0" smtClean="0"/>
          </a:p>
          <a:p>
            <a:pPr>
              <a:buNone/>
            </a:pPr>
            <a:r>
              <a:rPr lang="en-US" dirty="0" smtClean="0"/>
              <a:t>A balance of these four strands allows students to learn how to communicate effectively.</a:t>
            </a:r>
            <a:endParaRPr lang="ko-KR" altLang="en-US" dirty="0" smtClean="0"/>
          </a:p>
          <a:p>
            <a:pPr>
              <a:buNone/>
            </a:pPr>
            <a:endParaRPr lang="en-US" altLang="ko-KR" dirty="0" smtClean="0"/>
          </a:p>
          <a:p>
            <a:pPr>
              <a:buNone/>
            </a:pPr>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The Four Strands</a:t>
            </a:r>
            <a:endParaRPr lang="ko-KR" altLang="en-US" dirty="0"/>
          </a:p>
        </p:txBody>
      </p:sp>
    </p:spTree>
    <p:extLst>
      <p:ext uri="{BB962C8B-B14F-4D97-AF65-F5344CB8AC3E}">
        <p14:creationId xmlns="" xmlns:p14="http://schemas.microsoft.com/office/powerpoint/2010/main" val="1792586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endParaRPr lang="en-US" dirty="0" smtClean="0"/>
          </a:p>
          <a:p>
            <a:r>
              <a:rPr lang="en-US" dirty="0" smtClean="0"/>
              <a:t>The learners are helped to make the best   use of what they already know.</a:t>
            </a:r>
          </a:p>
          <a:p>
            <a:endParaRPr lang="ko-KR" altLang="en-US" dirty="0" smtClean="0"/>
          </a:p>
          <a:p>
            <a:r>
              <a:rPr lang="en-US" dirty="0" smtClean="0"/>
              <a:t>The aim is to receive and convey </a:t>
            </a:r>
            <a:endParaRPr lang="en-US" dirty="0" smtClean="0"/>
          </a:p>
          <a:p>
            <a:pPr>
              <a:buNone/>
            </a:pPr>
            <a:r>
              <a:rPr lang="en-US" dirty="0" smtClean="0"/>
              <a:t> </a:t>
            </a:r>
            <a:r>
              <a:rPr lang="en-US" dirty="0" smtClean="0"/>
              <a:t>   </a:t>
            </a:r>
            <a:r>
              <a:rPr lang="en-US" dirty="0" smtClean="0"/>
              <a:t>messages</a:t>
            </a:r>
            <a:r>
              <a:rPr lang="en-US" dirty="0" smtClean="0"/>
              <a:t>.</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Becoming Fluent</a:t>
            </a:r>
            <a:endParaRPr lang="ko-KR" altLang="en-US" dirty="0"/>
          </a:p>
        </p:txBody>
      </p:sp>
    </p:spTree>
    <p:extLst>
      <p:ext uri="{BB962C8B-B14F-4D97-AF65-F5344CB8AC3E}">
        <p14:creationId xmlns="" xmlns:p14="http://schemas.microsoft.com/office/powerpoint/2010/main" val="184751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dirty="0" smtClean="0"/>
              <a:t>Typical activities include:</a:t>
            </a:r>
            <a:endParaRPr lang="ko-KR" altLang="en-US" dirty="0" smtClean="0"/>
          </a:p>
          <a:p>
            <a:endParaRPr lang="ko-KR" altLang="en-US" dirty="0" smtClean="0"/>
          </a:p>
          <a:p>
            <a:pPr lvl="1"/>
            <a:r>
              <a:rPr lang="en-US" dirty="0" smtClean="0"/>
              <a:t>Speed reading</a:t>
            </a:r>
            <a:endParaRPr lang="ko-KR" altLang="en-US" dirty="0" smtClean="0"/>
          </a:p>
          <a:p>
            <a:pPr lvl="1"/>
            <a:r>
              <a:rPr lang="en-US" dirty="0" smtClean="0"/>
              <a:t>Skimming and scanning</a:t>
            </a:r>
            <a:endParaRPr lang="ko-KR" altLang="en-US" dirty="0" smtClean="0"/>
          </a:p>
          <a:p>
            <a:pPr lvl="1"/>
            <a:r>
              <a:rPr lang="en-US" dirty="0" smtClean="0"/>
              <a:t>Repeated reading</a:t>
            </a:r>
            <a:endParaRPr lang="ko-KR" altLang="en-US" dirty="0" smtClean="0"/>
          </a:p>
          <a:p>
            <a:pPr lvl="1"/>
            <a:r>
              <a:rPr lang="en-US" dirty="0" smtClean="0"/>
              <a:t>4/3/2</a:t>
            </a:r>
            <a:endParaRPr lang="ko-KR" altLang="en-US" dirty="0" smtClean="0"/>
          </a:p>
          <a:p>
            <a:pPr lvl="1"/>
            <a:r>
              <a:rPr lang="en-US" dirty="0" smtClean="0"/>
              <a:t>Repeated retelling</a:t>
            </a:r>
            <a:endParaRPr lang="ko-KR" altLang="en-US" dirty="0" smtClean="0"/>
          </a:p>
          <a:p>
            <a:pPr lvl="1"/>
            <a:r>
              <a:rPr lang="en-US" dirty="0" smtClean="0"/>
              <a:t>Games</a:t>
            </a:r>
            <a:endParaRPr lang="ko-KR" altLang="en-US" dirty="0" smtClean="0"/>
          </a:p>
          <a:p>
            <a:pPr lvl="1"/>
            <a:r>
              <a:rPr lang="en-US" dirty="0" smtClean="0"/>
              <a:t>Listening to easy stories</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Becoming Fluent</a:t>
            </a:r>
            <a:endParaRPr lang="ko-KR" altLang="en-US" dirty="0"/>
          </a:p>
        </p:txBody>
      </p:sp>
    </p:spTree>
    <p:extLst>
      <p:ext uri="{BB962C8B-B14F-4D97-AF65-F5344CB8AC3E}">
        <p14:creationId xmlns="" xmlns:p14="http://schemas.microsoft.com/office/powerpoint/2010/main" val="3500395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pPr>
              <a:buNone/>
            </a:pPr>
            <a:r>
              <a:rPr lang="en-US" dirty="0" smtClean="0"/>
              <a:t>This strand only exists if certain conditions  are present:</a:t>
            </a:r>
          </a:p>
          <a:p>
            <a:r>
              <a:rPr lang="en-US" dirty="0" smtClean="0"/>
              <a:t>All of what the learners are listening to,           reading, speaking or writing is largely              familiar to them. </a:t>
            </a:r>
            <a:endParaRPr lang="ko-KR" altLang="en-US" dirty="0" smtClean="0"/>
          </a:p>
          <a:p>
            <a:r>
              <a:rPr lang="en-US" dirty="0" smtClean="0"/>
              <a:t>The learners’ focus is on receiving or                conveying meaning.</a:t>
            </a:r>
            <a:endParaRPr lang="ko-KR" altLang="en-US" dirty="0" smtClean="0"/>
          </a:p>
          <a:p>
            <a:r>
              <a:rPr lang="en-US" dirty="0" smtClean="0"/>
              <a:t>There is some pressure or encouragement to perform at a faster than usual speed.</a:t>
            </a:r>
            <a:endParaRPr lang="ko-KR" altLang="en-US" dirty="0" smtClean="0"/>
          </a:p>
          <a:p>
            <a:r>
              <a:rPr lang="en-US" dirty="0" smtClean="0"/>
              <a:t>There is a large amount of input or output.</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Becoming Fluent</a:t>
            </a:r>
            <a:endParaRPr lang="ko-KR" altLang="en-US" dirty="0"/>
          </a:p>
        </p:txBody>
      </p:sp>
    </p:spTree>
    <p:extLst>
      <p:ext uri="{BB962C8B-B14F-4D97-AF65-F5344CB8AC3E}">
        <p14:creationId xmlns="" xmlns:p14="http://schemas.microsoft.com/office/powerpoint/2010/main" val="2133296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endParaRPr lang="en-US" dirty="0" smtClean="0"/>
          </a:p>
          <a:p>
            <a:r>
              <a:rPr lang="en-US" dirty="0" smtClean="0"/>
              <a:t>If the activity involves unknown                   vocabulary, it is </a:t>
            </a:r>
            <a:r>
              <a:rPr lang="en-US" b="1" dirty="0" smtClean="0"/>
              <a:t>not</a:t>
            </a:r>
            <a:r>
              <a:rPr lang="en-US" dirty="0" smtClean="0"/>
              <a:t> a fluency activity.</a:t>
            </a:r>
            <a:endParaRPr lang="ko-KR" altLang="en-US" dirty="0" smtClean="0"/>
          </a:p>
          <a:p>
            <a:r>
              <a:rPr lang="en-US" dirty="0" smtClean="0"/>
              <a:t>If the focus is on language features, it is     </a:t>
            </a:r>
            <a:r>
              <a:rPr lang="en-US" b="1" dirty="0" smtClean="0"/>
              <a:t>not</a:t>
            </a:r>
            <a:r>
              <a:rPr lang="en-US" dirty="0" smtClean="0"/>
              <a:t> a fluency activity.</a:t>
            </a:r>
            <a:endParaRPr lang="ko-KR" altLang="en-US" dirty="0" smtClean="0"/>
          </a:p>
          <a:p>
            <a:r>
              <a:rPr lang="en-US" dirty="0" smtClean="0"/>
              <a:t>If there is no push to go faster or more       smoothly, it is </a:t>
            </a:r>
            <a:r>
              <a:rPr lang="en-US" b="1" dirty="0" smtClean="0"/>
              <a:t>not</a:t>
            </a:r>
            <a:r>
              <a:rPr lang="en-US" dirty="0" smtClean="0"/>
              <a:t> a fluency activity.</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Becoming Fluent</a:t>
            </a:r>
            <a:endParaRPr lang="ko-KR" altLang="en-US" dirty="0"/>
          </a:p>
        </p:txBody>
      </p:sp>
    </p:spTree>
    <p:extLst>
      <p:ext uri="{BB962C8B-B14F-4D97-AF65-F5344CB8AC3E}">
        <p14:creationId xmlns="" xmlns:p14="http://schemas.microsoft.com/office/powerpoint/2010/main" val="68316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buNone/>
            </a:pPr>
            <a:endParaRPr lang="en-US" dirty="0" smtClean="0"/>
          </a:p>
          <a:p>
            <a:pPr>
              <a:buNone/>
            </a:pPr>
            <a:r>
              <a:rPr lang="en-US" dirty="0" smtClean="0"/>
              <a:t>In most language courses not enough            attention is given to fluency development, possibly because it does not involve the      learning of new language items and thus is not seen as moving the learners forward in their knowledge of the language.</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Becoming Fluent</a:t>
            </a:r>
            <a:endParaRPr lang="ko-KR" altLang="en-US" dirty="0"/>
          </a:p>
        </p:txBody>
      </p:sp>
    </p:spTree>
    <p:extLst>
      <p:ext uri="{BB962C8B-B14F-4D97-AF65-F5344CB8AC3E}">
        <p14:creationId xmlns="" xmlns:p14="http://schemas.microsoft.com/office/powerpoint/2010/main" val="1884520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dirty="0" smtClean="0"/>
              <a:t>Each strand should have roughly the same amount of time.</a:t>
            </a:r>
            <a:endParaRPr lang="ko-KR" altLang="en-US" dirty="0" smtClean="0"/>
          </a:p>
          <a:p>
            <a:r>
              <a:rPr lang="en-US" dirty="0" smtClean="0"/>
              <a:t>Ellis includes the following principles in        his  list of principles of instructed language            learning: </a:t>
            </a:r>
            <a:endParaRPr lang="ko-KR" altLang="en-US" dirty="0" smtClean="0"/>
          </a:p>
          <a:p>
            <a:pPr lvl="1"/>
            <a:r>
              <a:rPr lang="en-US" dirty="0" smtClean="0"/>
              <a:t>Instruction need to ensure that learners focus </a:t>
            </a:r>
            <a:r>
              <a:rPr lang="en-US" b="1" dirty="0" smtClean="0"/>
              <a:t>predominantly</a:t>
            </a:r>
            <a:r>
              <a:rPr lang="en-US" dirty="0" smtClean="0"/>
              <a:t> on </a:t>
            </a:r>
            <a:r>
              <a:rPr lang="en-US" b="1" dirty="0" smtClean="0"/>
              <a:t>meaning</a:t>
            </a:r>
            <a:r>
              <a:rPr lang="en-US" dirty="0" smtClean="0"/>
              <a:t>.</a:t>
            </a:r>
            <a:endParaRPr lang="ko-KR" altLang="en-US" dirty="0" smtClean="0"/>
          </a:p>
          <a:p>
            <a:pPr lvl="1"/>
            <a:r>
              <a:rPr lang="en-US" dirty="0" smtClean="0"/>
              <a:t>Instruction needs to ensure that learners </a:t>
            </a:r>
            <a:r>
              <a:rPr lang="en-US" b="1" dirty="0" smtClean="0"/>
              <a:t>also</a:t>
            </a:r>
            <a:r>
              <a:rPr lang="en-US" dirty="0" smtClean="0"/>
              <a:t> focus on </a:t>
            </a:r>
            <a:r>
              <a:rPr lang="en-US" b="1" dirty="0" smtClean="0"/>
              <a:t>form</a:t>
            </a:r>
            <a:r>
              <a:rPr lang="en-US" dirty="0" smtClean="0"/>
              <a:t>.</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Balancing the Strands</a:t>
            </a:r>
            <a:endParaRPr lang="ko-KR" altLang="en-US" dirty="0"/>
          </a:p>
        </p:txBody>
      </p:sp>
    </p:spTree>
    <p:extLst>
      <p:ext uri="{BB962C8B-B14F-4D97-AF65-F5344CB8AC3E}">
        <p14:creationId xmlns="" xmlns:p14="http://schemas.microsoft.com/office/powerpoint/2010/main" val="322170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0000" lnSpcReduction="20000"/>
          </a:bodyPr>
          <a:lstStyle/>
          <a:p>
            <a:pPr>
              <a:buNone/>
            </a:pPr>
            <a:r>
              <a:rPr lang="en-US" sz="4600" dirty="0" smtClean="0"/>
              <a:t>At the end of this course you should </a:t>
            </a:r>
            <a:r>
              <a:rPr lang="en-US" sz="4600" smtClean="0"/>
              <a:t>be </a:t>
            </a:r>
            <a:r>
              <a:rPr lang="en-US" sz="4600" smtClean="0"/>
              <a:t>able</a:t>
            </a:r>
          </a:p>
          <a:p>
            <a:pPr>
              <a:buNone/>
            </a:pPr>
            <a:r>
              <a:rPr lang="en-US" sz="4600" smtClean="0"/>
              <a:t>to </a:t>
            </a:r>
            <a:r>
              <a:rPr lang="en-US" sz="4600" dirty="0" smtClean="0"/>
              <a:t>do the </a:t>
            </a:r>
            <a:r>
              <a:rPr lang="en-US" sz="4600" dirty="0" smtClean="0"/>
              <a:t>following things</a:t>
            </a:r>
            <a:r>
              <a:rPr lang="en-US" sz="4600" dirty="0" smtClean="0"/>
              <a:t>:</a:t>
            </a:r>
            <a:endParaRPr lang="ko-KR" altLang="en-US" sz="4600" dirty="0" smtClean="0"/>
          </a:p>
          <a:p>
            <a:pPr>
              <a:buNone/>
            </a:pPr>
            <a:r>
              <a:rPr lang="en-US" sz="4600" dirty="0" smtClean="0"/>
              <a:t> </a:t>
            </a:r>
            <a:endParaRPr lang="ko-KR" altLang="en-US" sz="4600" dirty="0" smtClean="0"/>
          </a:p>
          <a:p>
            <a:r>
              <a:rPr lang="en-US" sz="3600" dirty="0" smtClean="0"/>
              <a:t>Recognize and describe the range of goals of a                language course</a:t>
            </a:r>
            <a:endParaRPr lang="ko-KR" altLang="en-US" sz="3600" dirty="0" smtClean="0"/>
          </a:p>
          <a:p>
            <a:r>
              <a:rPr lang="en-US" sz="3600" dirty="0" smtClean="0"/>
              <a:t>Look critically at a language course.</a:t>
            </a:r>
            <a:endParaRPr lang="ko-KR" altLang="en-US" sz="3600" dirty="0" smtClean="0"/>
          </a:p>
          <a:p>
            <a:r>
              <a:rPr lang="en-US" sz="3600" dirty="0" smtClean="0"/>
              <a:t>Develop and adapt courses to provide a balance.  </a:t>
            </a:r>
            <a:endParaRPr lang="ko-KR" altLang="en-US" sz="3600" dirty="0" smtClean="0"/>
          </a:p>
          <a:p>
            <a:r>
              <a:rPr lang="en-US" sz="3600" dirty="0" smtClean="0"/>
              <a:t>Choose a range of activities useful for learning goals.</a:t>
            </a:r>
            <a:endParaRPr lang="ko-KR" altLang="en-US" sz="3600" dirty="0" smtClean="0"/>
          </a:p>
          <a:p>
            <a:r>
              <a:rPr lang="en-US" sz="3600" dirty="0" smtClean="0"/>
              <a:t>Be able to describe and justify the parts of a language course drawing on principles derived from research  </a:t>
            </a:r>
            <a:endParaRPr lang="ko-KR" altLang="en-US" sz="3600"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Balancing the Strands</a:t>
            </a:r>
            <a:endParaRPr lang="ko-KR" altLang="en-US" dirty="0"/>
          </a:p>
        </p:txBody>
      </p:sp>
    </p:spTree>
    <p:extLst>
      <p:ext uri="{BB962C8B-B14F-4D97-AF65-F5344CB8AC3E}">
        <p14:creationId xmlns="" xmlns:p14="http://schemas.microsoft.com/office/powerpoint/2010/main" val="39694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dirty="0" smtClean="0"/>
              <a:t>Receptive.</a:t>
            </a:r>
            <a:endParaRPr lang="ko-KR" altLang="en-US" dirty="0" smtClean="0"/>
          </a:p>
          <a:p>
            <a:pPr>
              <a:buNone/>
            </a:pPr>
            <a:endParaRPr lang="ko-KR" altLang="en-US" dirty="0" smtClean="0"/>
          </a:p>
          <a:p>
            <a:r>
              <a:rPr lang="en-US" dirty="0" smtClean="0"/>
              <a:t>The main focus and interest should be on                             understanding and gaining knowledge or </a:t>
            </a:r>
            <a:r>
              <a:rPr lang="en-US" dirty="0" smtClean="0"/>
              <a:t>enjoy-   </a:t>
            </a:r>
            <a:r>
              <a:rPr lang="en-US" dirty="0" err="1" smtClean="0"/>
              <a:t>ment</a:t>
            </a:r>
            <a:r>
              <a:rPr lang="en-US" dirty="0" smtClean="0"/>
              <a:t> </a:t>
            </a:r>
            <a:r>
              <a:rPr lang="en-US" dirty="0" smtClean="0"/>
              <a:t>or both from  what they listen and read. </a:t>
            </a:r>
            <a:endParaRPr lang="en-US" dirty="0" smtClean="0"/>
          </a:p>
          <a:p>
            <a:pPr>
              <a:buNone/>
            </a:pPr>
            <a:r>
              <a:rPr lang="en-US" dirty="0" smtClean="0"/>
              <a:t> </a:t>
            </a:r>
            <a:r>
              <a:rPr lang="en-US" dirty="0" smtClean="0"/>
              <a:t>   </a:t>
            </a:r>
            <a:r>
              <a:rPr lang="en-US" dirty="0" smtClean="0"/>
              <a:t>Typical </a:t>
            </a:r>
            <a:r>
              <a:rPr lang="en-US" dirty="0" smtClean="0"/>
              <a:t>activities include:</a:t>
            </a:r>
            <a:endParaRPr lang="ko-KR" altLang="en-US" dirty="0" smtClean="0"/>
          </a:p>
          <a:p>
            <a:pPr marL="514350" indent="-514350">
              <a:buFont typeface="+mj-lt"/>
              <a:buAutoNum type="arabicPeriod"/>
            </a:pPr>
            <a:r>
              <a:rPr lang="en-US" dirty="0" smtClean="0"/>
              <a:t>Extensive reading</a:t>
            </a:r>
            <a:endParaRPr lang="ko-KR" altLang="en-US" dirty="0" smtClean="0"/>
          </a:p>
          <a:p>
            <a:pPr marL="514350" indent="-514350">
              <a:buFont typeface="+mj-lt"/>
              <a:buAutoNum type="arabicPeriod"/>
            </a:pPr>
            <a:r>
              <a:rPr lang="en-US" dirty="0" smtClean="0"/>
              <a:t>Shared reading</a:t>
            </a:r>
            <a:endParaRPr lang="ko-KR" altLang="en-US" dirty="0" smtClean="0"/>
          </a:p>
          <a:p>
            <a:pPr marL="514350" indent="-514350">
              <a:buFont typeface="+mj-lt"/>
              <a:buAutoNum type="arabicPeriod"/>
            </a:pPr>
            <a:r>
              <a:rPr lang="en-US" dirty="0" smtClean="0"/>
              <a:t>Listening to stories</a:t>
            </a:r>
            <a:endParaRPr lang="ko-KR" altLang="en-US" dirty="0" smtClean="0"/>
          </a:p>
          <a:p>
            <a:pPr marL="514350" indent="-514350">
              <a:buFont typeface="+mj-lt"/>
              <a:buAutoNum type="arabicPeriod"/>
            </a:pPr>
            <a:r>
              <a:rPr lang="en-US" dirty="0" smtClean="0"/>
              <a:t>Watching media</a:t>
            </a:r>
            <a:endParaRPr lang="ko-KR" altLang="en-US" dirty="0" smtClean="0"/>
          </a:p>
          <a:p>
            <a:pPr marL="514350" indent="-514350">
              <a:buFont typeface="+mj-lt"/>
              <a:buAutoNum type="arabicPeriod"/>
            </a:pPr>
            <a:r>
              <a:rPr lang="en-US" dirty="0" smtClean="0"/>
              <a:t>Being a listener in a conversation</a:t>
            </a:r>
            <a:endParaRPr lang="ko-KR" altLang="en-US" dirty="0" smtClean="0"/>
          </a:p>
          <a:p>
            <a:pPr>
              <a:buNone/>
            </a:pPr>
            <a:endParaRPr lang="en-US" dirty="0" smtClean="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Meaning Focused In-put</a:t>
            </a:r>
            <a:endParaRPr lang="ko-KR" altLang="en-US" dirty="0"/>
          </a:p>
        </p:txBody>
      </p:sp>
    </p:spTree>
    <p:extLst>
      <p:ext uri="{BB962C8B-B14F-4D97-AF65-F5344CB8AC3E}">
        <p14:creationId xmlns="" xmlns:p14="http://schemas.microsoft.com/office/powerpoint/2010/main" val="2591205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buNone/>
            </a:pPr>
            <a:r>
              <a:rPr lang="en-US" dirty="0" smtClean="0"/>
              <a:t>This strand only exists if certain conditions  are present:</a:t>
            </a:r>
          </a:p>
          <a:p>
            <a:pPr>
              <a:buNone/>
            </a:pPr>
            <a:endParaRPr lang="en-US" altLang="ko-KR" dirty="0" smtClean="0"/>
          </a:p>
          <a:p>
            <a:pPr lvl="0"/>
            <a:r>
              <a:rPr lang="en-US" dirty="0" smtClean="0"/>
              <a:t>Most of what the learners are listening to  or reading is already familiar to them.</a:t>
            </a:r>
            <a:endParaRPr lang="ko-KR" altLang="en-US" dirty="0" smtClean="0"/>
          </a:p>
          <a:p>
            <a:pPr lvl="0"/>
            <a:r>
              <a:rPr lang="en-US" dirty="0" smtClean="0"/>
              <a:t>The learners are interested in the input     and want to understand it.</a:t>
            </a:r>
            <a:endParaRPr lang="ko-KR" altLang="en-US" dirty="0" smtClean="0"/>
          </a:p>
          <a:p>
            <a:pPr>
              <a:buNone/>
            </a:pPr>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Meaning Focused In-put</a:t>
            </a:r>
            <a:endParaRPr lang="ko-KR" altLang="en-US" dirty="0"/>
          </a:p>
        </p:txBody>
      </p:sp>
    </p:spTree>
    <p:extLst>
      <p:ext uri="{BB962C8B-B14F-4D97-AF65-F5344CB8AC3E}">
        <p14:creationId xmlns="" xmlns:p14="http://schemas.microsoft.com/office/powerpoint/2010/main" val="856030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pPr lvl="0"/>
            <a:r>
              <a:rPr lang="en-US" dirty="0" smtClean="0"/>
              <a:t>Only a small proportion of the language     features are unknown to the learners. </a:t>
            </a:r>
            <a:endParaRPr lang="ko-KR" altLang="en-US" dirty="0" smtClean="0"/>
          </a:p>
          <a:p>
            <a:pPr lvl="0"/>
            <a:r>
              <a:rPr lang="en-US" dirty="0" smtClean="0"/>
              <a:t>The learners can gain some knowledge of   the unknown language items through         context clues and background knowledge.</a:t>
            </a:r>
            <a:endParaRPr lang="ko-KR" altLang="en-US" dirty="0" smtClean="0"/>
          </a:p>
          <a:p>
            <a:pPr lvl="0"/>
            <a:r>
              <a:rPr lang="en-US" dirty="0" smtClean="0"/>
              <a:t>There are large quantities of input.</a:t>
            </a:r>
            <a:endParaRPr lang="ko-KR" altLang="en-US" dirty="0" smtClean="0"/>
          </a:p>
          <a:p>
            <a:pPr>
              <a:buNone/>
            </a:pPr>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Meaning Focused In-put</a:t>
            </a:r>
            <a:endParaRPr lang="ko-KR" altLang="en-US" dirty="0"/>
          </a:p>
        </p:txBody>
      </p:sp>
    </p:spTree>
    <p:extLst>
      <p:ext uri="{BB962C8B-B14F-4D97-AF65-F5344CB8AC3E}">
        <p14:creationId xmlns="" xmlns:p14="http://schemas.microsoft.com/office/powerpoint/2010/main" val="2263080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dirty="0" smtClean="0"/>
              <a:t>Productive.</a:t>
            </a:r>
            <a:endParaRPr lang="ko-KR" altLang="en-US" dirty="0" smtClean="0"/>
          </a:p>
          <a:p>
            <a:pPr>
              <a:buNone/>
            </a:pPr>
            <a:r>
              <a:rPr lang="en-US" dirty="0" smtClean="0"/>
              <a:t> </a:t>
            </a:r>
            <a:endParaRPr lang="ko-KR" altLang="en-US" dirty="0" smtClean="0"/>
          </a:p>
          <a:p>
            <a:r>
              <a:rPr lang="en-US" dirty="0" smtClean="0"/>
              <a:t>Typical activities include:</a:t>
            </a:r>
            <a:endParaRPr lang="ko-KR" altLang="en-US" dirty="0" smtClean="0"/>
          </a:p>
          <a:p>
            <a:pPr>
              <a:buNone/>
            </a:pPr>
            <a:r>
              <a:rPr lang="en-US" dirty="0" smtClean="0"/>
              <a:t> </a:t>
            </a:r>
            <a:endParaRPr lang="ko-KR" altLang="en-US" dirty="0" smtClean="0"/>
          </a:p>
          <a:p>
            <a:pPr lvl="1"/>
            <a:r>
              <a:rPr lang="en-US" dirty="0" smtClean="0"/>
              <a:t>Talking in conversations</a:t>
            </a:r>
            <a:endParaRPr lang="ko-KR" altLang="en-US" dirty="0" smtClean="0"/>
          </a:p>
          <a:p>
            <a:pPr lvl="1"/>
            <a:r>
              <a:rPr lang="en-US" dirty="0" smtClean="0"/>
              <a:t>Classroom English use.</a:t>
            </a:r>
            <a:endParaRPr lang="ko-KR" altLang="en-US" dirty="0" smtClean="0"/>
          </a:p>
          <a:p>
            <a:pPr lvl="1"/>
            <a:r>
              <a:rPr lang="en-US" dirty="0" smtClean="0"/>
              <a:t>Making Requests</a:t>
            </a:r>
            <a:endParaRPr lang="ko-KR" altLang="en-US" dirty="0" smtClean="0"/>
          </a:p>
          <a:p>
            <a:pPr lvl="1"/>
            <a:r>
              <a:rPr lang="en-US" dirty="0" smtClean="0"/>
              <a:t>Writing a note to someone</a:t>
            </a:r>
            <a:endParaRPr lang="ko-KR" altLang="en-US" dirty="0" smtClean="0"/>
          </a:p>
          <a:p>
            <a:pPr lvl="1"/>
            <a:r>
              <a:rPr lang="en-US" dirty="0" smtClean="0"/>
              <a:t>Keeping a diary</a:t>
            </a:r>
            <a:endParaRPr lang="ko-KR" altLang="en-US" dirty="0" smtClean="0"/>
          </a:p>
          <a:p>
            <a:pPr lvl="1"/>
            <a:r>
              <a:rPr lang="en-US" dirty="0" smtClean="0"/>
              <a:t>Telling a story</a:t>
            </a:r>
            <a:endParaRPr lang="ko-KR" altLang="en-US" dirty="0" smtClean="0"/>
          </a:p>
          <a:p>
            <a:pPr lvl="1"/>
            <a:r>
              <a:rPr lang="en-US" dirty="0" smtClean="0"/>
              <a:t>Telling someone how to do something</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Meaning Focused Out-put</a:t>
            </a:r>
            <a:endParaRPr lang="ko-KR" altLang="en-US" dirty="0"/>
          </a:p>
        </p:txBody>
      </p:sp>
    </p:spTree>
    <p:extLst>
      <p:ext uri="{BB962C8B-B14F-4D97-AF65-F5344CB8AC3E}">
        <p14:creationId xmlns="" xmlns:p14="http://schemas.microsoft.com/office/powerpoint/2010/main" val="3132284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10000"/>
          </a:bodyPr>
          <a:lstStyle/>
          <a:p>
            <a:pPr>
              <a:buNone/>
            </a:pPr>
            <a:r>
              <a:rPr lang="en-US" dirty="0" smtClean="0"/>
              <a:t>This strand only exists if certain conditions  are         present:</a:t>
            </a:r>
          </a:p>
          <a:p>
            <a:pPr lvl="0"/>
            <a:r>
              <a:rPr lang="en-US" dirty="0" smtClean="0"/>
              <a:t>The learners write and talk about things that are    largely familiar to them.</a:t>
            </a:r>
            <a:endParaRPr lang="ko-KR" altLang="en-US" dirty="0" smtClean="0"/>
          </a:p>
          <a:p>
            <a:pPr lvl="0"/>
            <a:r>
              <a:rPr lang="en-US" dirty="0" smtClean="0"/>
              <a:t>The learners’ main goal is to convey their </a:t>
            </a:r>
            <a:endParaRPr lang="en-US" dirty="0" smtClean="0"/>
          </a:p>
          <a:p>
            <a:pPr lvl="0">
              <a:buNone/>
            </a:pPr>
            <a:r>
              <a:rPr lang="en-US" dirty="0" smtClean="0"/>
              <a:t> </a:t>
            </a:r>
            <a:r>
              <a:rPr lang="en-US" dirty="0" smtClean="0"/>
              <a:t>   </a:t>
            </a:r>
            <a:r>
              <a:rPr lang="en-US" dirty="0" smtClean="0"/>
              <a:t>message</a:t>
            </a:r>
            <a:endParaRPr lang="ko-KR" altLang="en-US" dirty="0" smtClean="0"/>
          </a:p>
          <a:p>
            <a:pPr lvl="0"/>
            <a:r>
              <a:rPr lang="en-US" dirty="0" smtClean="0"/>
              <a:t>Only a small proportion of the language they need to use is not familiar to them.</a:t>
            </a:r>
            <a:endParaRPr lang="ko-KR" altLang="en-US" dirty="0" smtClean="0"/>
          </a:p>
          <a:p>
            <a:pPr lvl="0"/>
            <a:r>
              <a:rPr lang="en-US" dirty="0" smtClean="0"/>
              <a:t>The learners can use communication strategies</a:t>
            </a:r>
            <a:endParaRPr lang="ko-KR" altLang="en-US" dirty="0" smtClean="0"/>
          </a:p>
          <a:p>
            <a:pPr lvl="0"/>
            <a:r>
              <a:rPr lang="en-US" dirty="0" smtClean="0"/>
              <a:t>There are plenty of opportunities to produce.</a:t>
            </a:r>
            <a:endParaRPr lang="ko-KR" altLang="en-US" dirty="0" smtClean="0"/>
          </a:p>
          <a:p>
            <a:pPr>
              <a:buNone/>
            </a:pPr>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Meaning Focused Out-put</a:t>
            </a:r>
            <a:endParaRPr lang="ko-KR" altLang="en-US" dirty="0"/>
          </a:p>
        </p:txBody>
      </p:sp>
    </p:spTree>
    <p:extLst>
      <p:ext uri="{BB962C8B-B14F-4D97-AF65-F5344CB8AC3E}">
        <p14:creationId xmlns="" xmlns:p14="http://schemas.microsoft.com/office/powerpoint/2010/main" val="25146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dirty="0" smtClean="0"/>
              <a:t>Focus on form, form-focused instruction, </a:t>
            </a:r>
            <a:r>
              <a:rPr lang="en-US" dirty="0" smtClean="0"/>
              <a:t> deliberate </a:t>
            </a:r>
            <a:r>
              <a:rPr lang="en-US" dirty="0" smtClean="0"/>
              <a:t>study and deliberate teaching,    learning as opposed to acquisition. </a:t>
            </a:r>
            <a:endParaRPr lang="ko-KR" altLang="en-US" dirty="0" smtClean="0"/>
          </a:p>
          <a:p>
            <a:r>
              <a:rPr lang="en-US" dirty="0" smtClean="0"/>
              <a:t>The deliberate learning of language              features such as pronunciation, spelling,   vocabulary, grammar and discourse.</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Language Focused Learning</a:t>
            </a:r>
            <a:endParaRPr lang="ko-KR" altLang="en-US" dirty="0"/>
          </a:p>
        </p:txBody>
      </p:sp>
    </p:spTree>
    <p:extLst>
      <p:ext uri="{BB962C8B-B14F-4D97-AF65-F5344CB8AC3E}">
        <p14:creationId xmlns="" xmlns:p14="http://schemas.microsoft.com/office/powerpoint/2010/main" val="455913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dirty="0" smtClean="0"/>
              <a:t>Typical activities include:</a:t>
            </a:r>
            <a:endParaRPr lang="ko-KR" altLang="en-US" dirty="0" smtClean="0"/>
          </a:p>
          <a:p>
            <a:endParaRPr lang="ko-KR" altLang="en-US" dirty="0" smtClean="0"/>
          </a:p>
          <a:p>
            <a:pPr lvl="1"/>
            <a:r>
              <a:rPr lang="en-US" dirty="0" smtClean="0"/>
              <a:t>Pronunciation practice</a:t>
            </a:r>
            <a:endParaRPr lang="ko-KR" altLang="en-US" dirty="0" smtClean="0"/>
          </a:p>
          <a:p>
            <a:pPr lvl="1"/>
            <a:r>
              <a:rPr lang="en-US" dirty="0" smtClean="0"/>
              <a:t>Using substitution tables and drills</a:t>
            </a:r>
            <a:endParaRPr lang="ko-KR" altLang="en-US" dirty="0" smtClean="0"/>
          </a:p>
          <a:p>
            <a:pPr lvl="1"/>
            <a:r>
              <a:rPr lang="en-US" dirty="0" smtClean="0"/>
              <a:t>Learning vocabulary from word cards</a:t>
            </a:r>
            <a:endParaRPr lang="ko-KR" altLang="en-US" dirty="0" smtClean="0"/>
          </a:p>
          <a:p>
            <a:pPr lvl="1"/>
            <a:r>
              <a:rPr lang="en-US" dirty="0" smtClean="0"/>
              <a:t>Intensive reading</a:t>
            </a:r>
            <a:endParaRPr lang="ko-KR" altLang="en-US" dirty="0" smtClean="0"/>
          </a:p>
          <a:p>
            <a:pPr lvl="1"/>
            <a:r>
              <a:rPr lang="en-US" dirty="0" smtClean="0"/>
              <a:t>Translation</a:t>
            </a:r>
            <a:endParaRPr lang="ko-KR" altLang="en-US" dirty="0" smtClean="0"/>
          </a:p>
          <a:p>
            <a:pPr lvl="1"/>
            <a:r>
              <a:rPr lang="en-US" dirty="0" smtClean="0"/>
              <a:t>Memorizing dialogues</a:t>
            </a:r>
            <a:endParaRPr lang="ko-KR" altLang="en-US" dirty="0" smtClean="0"/>
          </a:p>
          <a:p>
            <a:pPr lvl="1"/>
            <a:r>
              <a:rPr lang="en-US" dirty="0" smtClean="0"/>
              <a:t>Getting feedback about writing</a:t>
            </a:r>
            <a:endParaRPr lang="ko-KR" altLang="en-US" dirty="0" smtClean="0"/>
          </a:p>
          <a:p>
            <a:pPr lvl="1"/>
            <a:r>
              <a:rPr lang="en-US" dirty="0" smtClean="0"/>
              <a:t>Learning strategies</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Language Focused Learning</a:t>
            </a:r>
            <a:endParaRPr lang="ko-KR" altLang="en-US" dirty="0"/>
          </a:p>
        </p:txBody>
      </p:sp>
    </p:spTree>
    <p:extLst>
      <p:ext uri="{BB962C8B-B14F-4D97-AF65-F5344CB8AC3E}">
        <p14:creationId xmlns="" xmlns:p14="http://schemas.microsoft.com/office/powerpoint/2010/main" val="37346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pPr>
              <a:buNone/>
            </a:pPr>
            <a:r>
              <a:rPr lang="en-US" dirty="0" smtClean="0"/>
              <a:t>This strand only exists if certain conditions  are present:</a:t>
            </a:r>
          </a:p>
          <a:p>
            <a:r>
              <a:rPr lang="en-US" dirty="0" smtClean="0"/>
              <a:t>The learners give deliberate attention to language          features.</a:t>
            </a:r>
            <a:endParaRPr lang="ko-KR" altLang="en-US" dirty="0" smtClean="0"/>
          </a:p>
          <a:p>
            <a:r>
              <a:rPr lang="en-US" dirty="0" smtClean="0"/>
              <a:t>The learners should process the language features in   deep and thoughtful ways</a:t>
            </a:r>
            <a:endParaRPr lang="ko-KR" altLang="en-US" dirty="0" smtClean="0"/>
          </a:p>
          <a:p>
            <a:r>
              <a:rPr lang="en-US" dirty="0" smtClean="0"/>
              <a:t>There should be opportunities to give spaced, repeated attention to the same features.</a:t>
            </a:r>
            <a:endParaRPr lang="ko-KR" altLang="en-US" dirty="0" smtClean="0"/>
          </a:p>
          <a:p>
            <a:r>
              <a:rPr lang="en-US" dirty="0" smtClean="0"/>
              <a:t>The features which are focused on should be simple      and not dependent on developmental knowledge that  the learners do not have.</a:t>
            </a:r>
            <a:endParaRPr lang="ko-KR" altLang="en-US" dirty="0" smtClean="0"/>
          </a:p>
          <a:p>
            <a:r>
              <a:rPr lang="en-US" dirty="0" smtClean="0"/>
              <a:t>Features which are studied in the language-focused      learning strand should also occur often in the other      three strands of the course.</a:t>
            </a:r>
            <a:endParaRPr lang="ko-KR" altLang="en-US" dirty="0" smtClean="0"/>
          </a:p>
          <a:p>
            <a:endParaRPr lang="ko-KR" altLang="en-US" dirty="0"/>
          </a:p>
        </p:txBody>
      </p:sp>
      <p:sp>
        <p:nvSpPr>
          <p:cNvPr id="4" name="제목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altLang="ko-KR" dirty="0" smtClean="0"/>
              <a:t>Language Focused Learning</a:t>
            </a:r>
            <a:endParaRPr lang="ko-KR" altLang="en-US" dirty="0"/>
          </a:p>
        </p:txBody>
      </p:sp>
    </p:spTree>
    <p:extLst>
      <p:ext uri="{BB962C8B-B14F-4D97-AF65-F5344CB8AC3E}">
        <p14:creationId xmlns="" xmlns:p14="http://schemas.microsoft.com/office/powerpoint/2010/main" val="892960308"/>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668</Words>
  <Application>Microsoft Office PowerPoint</Application>
  <PresentationFormat>On-screen Show (4:3)</PresentationFormat>
  <Paragraphs>111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테마</vt:lpstr>
      <vt:lpstr>The Four Strands</vt:lpstr>
      <vt:lpstr>Meaning Focused In-put</vt:lpstr>
      <vt:lpstr>Meaning Focused In-put</vt:lpstr>
      <vt:lpstr>Meaning Focused In-put</vt:lpstr>
      <vt:lpstr>Meaning Focused Out-put</vt:lpstr>
      <vt:lpstr>Meaning Focused Out-put</vt:lpstr>
      <vt:lpstr>Language Focused Learning</vt:lpstr>
      <vt:lpstr>Language Focused Learning</vt:lpstr>
      <vt:lpstr>Language Focused Learning</vt:lpstr>
      <vt:lpstr>Becoming Fluent</vt:lpstr>
      <vt:lpstr>Becoming Fluent</vt:lpstr>
      <vt:lpstr>Becoming Fluent</vt:lpstr>
      <vt:lpstr>Becoming Fluent</vt:lpstr>
      <vt:lpstr>Becoming Fluent</vt:lpstr>
      <vt:lpstr>Balancing the Strands</vt:lpstr>
      <vt:lpstr>Balancing the Strands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 Strands</dc:title>
  <dc:creator>교육연수원</dc:creator>
  <cp:lastModifiedBy>PUFS</cp:lastModifiedBy>
  <cp:revision>5</cp:revision>
  <dcterms:created xsi:type="dcterms:W3CDTF">2012-08-17T02:55:43Z</dcterms:created>
  <dcterms:modified xsi:type="dcterms:W3CDTF">2012-10-23T04:35:50Z</dcterms:modified>
</cp:coreProperties>
</file>